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7175" cy="13716000"/>
  <p:notesSz cx="7099300" cy="10234613"/>
  <p:embeddedFontLst>
    <p:embeddedFont>
      <p:font typeface="Helvetica Neue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gBCUIqygMldYAJfZrcfOBW6f4p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E4E269-8256-4E83-B270-7B644BD79407}">
  <a:tblStyle styleId="{A7E4E269-8256-4E83-B270-7B644BD7940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4" d="100"/>
          <a:sy n="24" d="100"/>
        </p:scale>
        <p:origin x="86" y="9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2010647" y="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fld id="{00000000-1234-1234-1234-123412341234}" type="slidenum">
              <a:rPr lang="en-US"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" name="Google Shape;14;p1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0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10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1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1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2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p12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3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13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14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14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9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19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" name="Google Shape;39;p2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3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" name="Google Shape;63;p3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4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4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5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p6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7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8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479425"/>
            <a:ext cx="2301875" cy="129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9:notes"/>
          <p:cNvSpPr txBox="1">
            <a:spLocks noGrp="1"/>
          </p:cNvSpPr>
          <p:nvPr>
            <p:ph type="body" idx="1"/>
          </p:nvPr>
        </p:nvSpPr>
        <p:spPr>
          <a:xfrm>
            <a:off x="354965" y="1846787"/>
            <a:ext cx="2839720" cy="151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9:notes"/>
          <p:cNvSpPr txBox="1">
            <a:spLocks noGrp="1"/>
          </p:cNvSpPr>
          <p:nvPr>
            <p:ph type="sldNum" idx="12"/>
          </p:nvPr>
        </p:nvSpPr>
        <p:spPr>
          <a:xfrm>
            <a:off x="2010647" y="3644940"/>
            <a:ext cx="1538182" cy="19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5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s://www.wgic26.barcelon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27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298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/>
          <p:nvPr/>
        </p:nvSpPr>
        <p:spPr>
          <a:xfrm>
            <a:off x="2083060" y="4889500"/>
            <a:ext cx="9475384" cy="2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2083060" y="4889500"/>
            <a:ext cx="9924174" cy="1655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Helvetica Neue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WGIC26 – </a:t>
            </a:r>
            <a:r>
              <a:rPr lang="en-US" sz="6400" b="1" i="0" u="none" strike="noStrike" cap="non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World Green Infrastructure Congress</a:t>
            </a:r>
            <a:endParaRPr sz="6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/>
          <p:nvPr/>
        </p:nvSpPr>
        <p:spPr>
          <a:xfrm>
            <a:off x="2083060" y="6959600"/>
            <a:ext cx="967861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Barcelona &amp; Lleida, Spain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"/>
          <p:cNvSpPr/>
          <p:nvPr/>
        </p:nvSpPr>
        <p:spPr>
          <a:xfrm>
            <a:off x="2083060" y="8967758"/>
            <a:ext cx="88191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rPr lang="en-US" sz="4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Shaping the Future of Green Infrastructure in Cities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"/>
          <p:cNvSpPr/>
          <p:nvPr/>
        </p:nvSpPr>
        <p:spPr>
          <a:xfrm>
            <a:off x="2083060" y="10807700"/>
            <a:ext cx="4661483" cy="825500"/>
          </a:xfrm>
          <a:prstGeom prst="rect">
            <a:avLst/>
          </a:prstGeom>
          <a:solidFill>
            <a:srgbClr val="6DE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"/>
          <p:cNvSpPr/>
          <p:nvPr/>
        </p:nvSpPr>
        <p:spPr>
          <a:xfrm>
            <a:off x="2155490" y="10949504"/>
            <a:ext cx="5439103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October 27-30, 2026</a:t>
            </a: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1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8094" y="1673969"/>
            <a:ext cx="1826759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19607" y="2318593"/>
            <a:ext cx="1027058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86528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"/>
          <p:cNvSpPr/>
          <p:nvPr/>
        </p:nvSpPr>
        <p:spPr>
          <a:xfrm>
            <a:off x="7720097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1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57953" y="2238524"/>
            <a:ext cx="948790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"/>
          <p:cNvSpPr/>
          <p:nvPr/>
        </p:nvSpPr>
        <p:spPr>
          <a:xfrm>
            <a:off x="8684475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1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75445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"/>
          <p:cNvSpPr/>
          <p:nvPr/>
        </p:nvSpPr>
        <p:spPr>
          <a:xfrm>
            <a:off x="9853021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1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53021" y="2360166"/>
            <a:ext cx="1705424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" descr="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730416" y="0"/>
            <a:ext cx="10656632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636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0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0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10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3060" y="629777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0"/>
          <p:cNvSpPr/>
          <p:nvPr/>
        </p:nvSpPr>
        <p:spPr>
          <a:xfrm>
            <a:off x="2083059" y="871077"/>
            <a:ext cx="1197359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lang="en-US" sz="4800" b="1" i="0" u="none" strike="noStrike" cap="none" dirty="0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Sponsorship </a:t>
            </a:r>
            <a:r>
              <a:rPr lang="en-US" sz="48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Packages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51" name="Google Shape;251;p10"/>
          <p:cNvGraphicFramePr/>
          <p:nvPr/>
        </p:nvGraphicFramePr>
        <p:xfrm>
          <a:off x="2115664" y="3262646"/>
          <a:ext cx="19507200" cy="7602550"/>
        </p:xfrm>
        <a:graphic>
          <a:graphicData uri="http://schemas.openxmlformats.org/drawingml/2006/table">
            <a:tbl>
              <a:tblPr>
                <a:noFill/>
                <a:tableStyleId>{A7E4E269-8256-4E83-B270-7B644BD79407}</a:tableStyleId>
              </a:tblPr>
              <a:tblGrid>
                <a:gridCol w="4980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67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0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CATEGORY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DIAMOND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i="1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(EXCLUSIVE)</a:t>
                      </a:r>
                      <a:endParaRPr sz="2800" i="1" u="none" strike="noStrike" cap="none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EMERALD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PLATINUM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GOLD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Investment</a:t>
                      </a:r>
                      <a:endParaRPr sz="3200" u="none" strike="noStrike" cap="none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€30.000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€15.000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€10.000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€6.000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Congress passes</a:t>
                      </a:r>
                      <a:endParaRPr sz="3200" u="none" strike="noStrike" cap="none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15 Full Passes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 Full Passes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 Full Passes</a:t>
                      </a:r>
                      <a:endParaRPr sz="2400" b="0" u="none" strike="noStrike" cap="none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 Full Passes</a:t>
                      </a:r>
                      <a:endParaRPr sz="2400" b="0" u="none" strike="noStrike" cap="none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Gala dinner tickets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 Tickets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 Tickets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 Tickets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 Ticket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8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Speaking opportunity</a:t>
                      </a:r>
                      <a:endParaRPr sz="3200" u="none" strike="noStrike" cap="none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Keynote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Plenary Slot (30 min)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Panelist (15 min)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Workshop Slot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0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Naming rights</a:t>
                      </a:r>
                      <a:endParaRPr sz="3200" u="none" strike="noStrike" cap="none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Main Auditorium</a:t>
                      </a:r>
                      <a:endParaRPr sz="2400" b="0" u="none" strike="noStrike" cap="none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Parallel  Room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---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---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Brand placement</a:t>
                      </a:r>
                      <a:endParaRPr sz="3200" u="none" strike="noStrike" cap="none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Maximum (Global)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High Visibility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Standard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Digital Only</a:t>
                      </a:r>
                      <a:endParaRPr sz="2400" b="0" u="none" strike="noStrike" cap="none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Included stand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Premium (Large 4*4m)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Mid-size (3*3m)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Compact (pod 2*2m)</a:t>
                      </a:r>
                      <a:endParaRPr sz="1400" u="none" strike="noStrike" cap="none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u="none" strike="noStrike" cap="none" dirty="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---</a:t>
                      </a:r>
                      <a:endParaRPr sz="1400" u="none" strike="noStrike" cap="none" dirty="0"/>
                    </a:p>
                  </a:txBody>
                  <a:tcPr marL="19050" marR="19050" marT="12700" marB="127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636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1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1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11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3060" y="629777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1"/>
          <p:cNvSpPr/>
          <p:nvPr/>
        </p:nvSpPr>
        <p:spPr>
          <a:xfrm>
            <a:off x="2083059" y="871077"/>
            <a:ext cx="1197359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lang="en-US" sz="4800" b="1" i="0" u="none" strike="noStrike" cap="non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Sponsorship </a:t>
            </a:r>
            <a:r>
              <a:rPr lang="en-US" sz="4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Add-ons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1" name="Google Shape;261;p11"/>
          <p:cNvGraphicFramePr/>
          <p:nvPr/>
        </p:nvGraphicFramePr>
        <p:xfrm>
          <a:off x="4554070" y="3016558"/>
          <a:ext cx="13771300" cy="7947230"/>
        </p:xfrm>
        <a:graphic>
          <a:graphicData uri="http://schemas.openxmlformats.org/drawingml/2006/table">
            <a:tbl>
              <a:tblPr>
                <a:noFill/>
                <a:tableStyleId>{A7E4E269-8256-4E83-B270-7B644BD79407}</a:tableStyleId>
              </a:tblPr>
              <a:tblGrid>
                <a:gridCol w="749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b="1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ITEM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b="1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PRICE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b="1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AVAILABILITY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Gala Dinner Naming Rights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€20.000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 (Exclusive)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5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Official Congress App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€10.000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 (Exclusive)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Lanyards &amp; Badges</a:t>
                      </a:r>
                      <a:endParaRPr sz="2800" u="none" strike="noStrike" cap="none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€8.000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 (Exclusive)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Coffee Break Sponsor (per day)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€5.000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 available</a:t>
                      </a:r>
                      <a:endParaRPr sz="2800" u="none" strike="noStrike" cap="none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5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Technical Tours (BCN or Lleida)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€6.000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 available</a:t>
                      </a:r>
                      <a:endParaRPr sz="2800" u="none" strike="noStrike" cap="none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Full-page Ad in Proceedings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€2.000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Unlimited</a:t>
                      </a:r>
                      <a:endParaRPr sz="2800" u="none" strike="noStrike" cap="none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Produced Video Interview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€2.500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 slots</a:t>
                      </a:r>
                      <a:endParaRPr sz="1400" u="none" strike="noStrike" cap="none"/>
                    </a:p>
                  </a:txBody>
                  <a:tcPr marL="18925" marR="18925" marT="12625" marB="126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63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2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2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12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3060" y="629777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2"/>
          <p:cNvSpPr/>
          <p:nvPr/>
        </p:nvSpPr>
        <p:spPr>
          <a:xfrm>
            <a:off x="2083059" y="871077"/>
            <a:ext cx="19772894" cy="3483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lang="en-US" sz="4800" b="1" i="0" u="none" strike="noStrike" cap="none" dirty="0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Exhibition </a:t>
            </a:r>
            <a:r>
              <a:rPr lang="en-US" sz="48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Opportunities: </a:t>
            </a:r>
            <a:r>
              <a:rPr lang="en-US" sz="48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WGIC Garden</a:t>
            </a:r>
            <a:endParaRPr sz="40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turnkey solution for a seamless and high-impact presence.</a:t>
            </a:r>
            <a:endParaRPr sz="24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exhibition area is designed to be the vibrant heart of the congress. To maximize networking, all congress lunches and coffee breaks will take place within the Expo Zone, ensuring a constant flow of delegates and high visibility for every exhibitor throughout the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day.To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simplify logistics, all stands are managed and produced directly by the venue’s official providers, offering a professional, unified, and hassle-free experience.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2"/>
          <p:cNvSpPr txBox="1"/>
          <p:nvPr/>
        </p:nvSpPr>
        <p:spPr>
          <a:xfrm>
            <a:off x="2083059" y="4925663"/>
            <a:ext cx="10736400" cy="612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Garden BIG (Premium Stand)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best choice for market leaders seeking maximum visibility in the exhibition area.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Space: Large format exhibition stand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4 m x 4m 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Format: Fully produced "Turnkey" solution with a unifie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 high-end design.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Included Services: LED strip lights., information desk (counter), electricity (3,3kW electrical switchboard  (1 socket available), high-speed Wi-Fi, pre-inauguration cleaning.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Branding: 10cm high black lettering (20 letters included).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Dedicated space for prominent company logo and custom graphics.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Furniture: 1 meeting table and 4 chairs or bar stools.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Staff: 3 Full Congress Passes included.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Investment: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€8,000</a:t>
            </a:r>
            <a:endParaRPr sz="24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2" name="Google Shape;27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67700" y="3777226"/>
            <a:ext cx="5939894" cy="443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2"/>
          <p:cNvPicPr preferRelativeResize="0"/>
          <p:nvPr/>
        </p:nvPicPr>
        <p:blipFill rotWithShape="1">
          <a:blip r:embed="rId6">
            <a:alphaModFix/>
          </a:blip>
          <a:srcRect l="52754"/>
          <a:stretch/>
        </p:blipFill>
        <p:spPr>
          <a:xfrm>
            <a:off x="18306845" y="5971663"/>
            <a:ext cx="5400285" cy="5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2"/>
          <p:cNvSpPr txBox="1"/>
          <p:nvPr/>
        </p:nvSpPr>
        <p:spPr>
          <a:xfrm>
            <a:off x="12702955" y="10914894"/>
            <a:ext cx="1168409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Shell Scheme.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Final furniture to be defined.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If the company wishes, they can upgrade the basic equipment or signage included in the price. This can be checked directly with the venue and the organizers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636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3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3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13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3060" y="629777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3"/>
          <p:cNvSpPr/>
          <p:nvPr/>
        </p:nvSpPr>
        <p:spPr>
          <a:xfrm>
            <a:off x="2083059" y="871077"/>
            <a:ext cx="19772894" cy="3483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lang="en-US" sz="4800" b="1" i="0" u="none" strike="noStrike" cap="non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Exhibition </a:t>
            </a:r>
            <a:r>
              <a:rPr lang="en-US" sz="4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Opportunities: </a:t>
            </a:r>
            <a:r>
              <a:rPr lang="en-US" sz="4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WGIC Garden</a:t>
            </a:r>
            <a:endParaRPr sz="40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13"/>
          <p:cNvSpPr txBox="1"/>
          <p:nvPr/>
        </p:nvSpPr>
        <p:spPr>
          <a:xfrm>
            <a:off x="2083059" y="4925663"/>
            <a:ext cx="10736400" cy="575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Garden MEDIUM (Standard Stand)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balanced solution for companies looking for a professional and functional presence.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Space: Large format exhibition stand</a:t>
            </a:r>
            <a:r>
              <a:rPr lang="en-US" sz="2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3 m x 3 m </a:t>
            </a:r>
            <a:endParaRPr sz="24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Format: Fully produced "Turnkey" solution with a unifie</a:t>
            </a:r>
            <a:r>
              <a:rPr lang="en-US" sz="2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 high-end design.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Included Services: LED strip lights., information desk (counter), electricity (3,3kW electrical switchboard  (1 socket available), high-speed Wi-Fi, pre-inauguration cleaning.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Branding: 10cm high black lettering (20 letters included).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Dedicated space for prominent company logo and custom graphics.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Furniture: 1 meeting table and 2 bar stools.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Staff: 2 Full Congress Passes included.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Investment: €5,000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3"/>
          <p:cNvSpPr txBox="1"/>
          <p:nvPr/>
        </p:nvSpPr>
        <p:spPr>
          <a:xfrm>
            <a:off x="12702955" y="10914894"/>
            <a:ext cx="1168409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Shell Scheme.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Final furniture to be defined.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If the company wishes, they can upgrade the basic equipment or signage included in the price. This can be checked directly with the venue and the organizers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69275" y="2239490"/>
            <a:ext cx="5939894" cy="443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19577" y="6202389"/>
            <a:ext cx="6104401" cy="457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636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4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4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14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3060" y="629777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4"/>
          <p:cNvSpPr/>
          <p:nvPr/>
        </p:nvSpPr>
        <p:spPr>
          <a:xfrm>
            <a:off x="2083059" y="871077"/>
            <a:ext cx="19772894" cy="3483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lang="en-US" sz="4800" b="1" i="0" u="none" strike="noStrike" cap="non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Exhibition </a:t>
            </a:r>
            <a:r>
              <a:rPr lang="en-US" sz="4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Opportunities: </a:t>
            </a:r>
            <a:r>
              <a:rPr lang="en-US" sz="4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WGIC Garden</a:t>
            </a:r>
            <a:endParaRPr sz="40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7" name="Google Shape;297;p14"/>
          <p:cNvSpPr txBox="1"/>
          <p:nvPr/>
        </p:nvSpPr>
        <p:spPr>
          <a:xfrm>
            <a:off x="2083059" y="4925663"/>
            <a:ext cx="10736400" cy="4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 Flower (Compact Stand / Pod)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efficient and cost-effective option for startups and specialized firms</a:t>
            </a:r>
            <a:r>
              <a:rPr lang="en-US" sz="2400" b="1" i="1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Space: Compact exhibition workstation (Stand concept TBC)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Format: Minimalist design to facilitate quick interaction.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Included Services: Electricity (1 socket) and high-speed Wi-Fi.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Branding: totem –style display (provided &amp; printed by organization)</a:t>
            </a:r>
            <a:endParaRPr sz="2400" b="1" i="0" u="none" strike="noStrike" cap="none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Furniture: 1 table and 2 chairs or bar stools.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Staff: 1 Full Congress Pass included.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Investment: €3,000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02588" y="3004043"/>
            <a:ext cx="6554583" cy="749736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4"/>
          <p:cNvSpPr txBox="1"/>
          <p:nvPr/>
        </p:nvSpPr>
        <p:spPr>
          <a:xfrm>
            <a:off x="14902588" y="10712843"/>
            <a:ext cx="610454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Indicative rendering. Final format to be defined.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636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19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9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19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3060" y="629777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9"/>
          <p:cNvSpPr/>
          <p:nvPr/>
        </p:nvSpPr>
        <p:spPr>
          <a:xfrm>
            <a:off x="2083060" y="3911600"/>
            <a:ext cx="8586273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9"/>
          <p:cNvSpPr/>
          <p:nvPr/>
        </p:nvSpPr>
        <p:spPr>
          <a:xfrm>
            <a:off x="2083060" y="1607677"/>
            <a:ext cx="186447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 the Leaders </a:t>
            </a:r>
            <a:r>
              <a:rPr lang="en-US" sz="4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-US" sz="4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lready </a:t>
            </a:r>
            <a:r>
              <a:rPr lang="en-US" sz="4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lang="en-US" sz="4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ommitted to WGIC26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19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3060" y="3350560"/>
            <a:ext cx="20220927" cy="61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9"/>
          <p:cNvSpPr/>
          <p:nvPr/>
        </p:nvSpPr>
        <p:spPr>
          <a:xfrm>
            <a:off x="2591124" y="3820460"/>
            <a:ext cx="22293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5"/>
              <a:buFont typeface="Helvetica Neue"/>
              <a:buNone/>
            </a:pPr>
            <a:r>
              <a:rPr lang="en-US" sz="2255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ORGANIZED BY</a:t>
            </a:r>
            <a:endParaRPr sz="225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9"/>
          <p:cNvSpPr/>
          <p:nvPr/>
        </p:nvSpPr>
        <p:spPr>
          <a:xfrm>
            <a:off x="2591125" y="7566960"/>
            <a:ext cx="40137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5"/>
              <a:buFont typeface="Helvetica Neue"/>
              <a:buNone/>
            </a:pPr>
            <a:r>
              <a:rPr lang="en-US" sz="2255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GARDEN BIG EXHIBITORS</a:t>
            </a:r>
            <a:endParaRPr sz="225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9"/>
          <p:cNvSpPr/>
          <p:nvPr/>
        </p:nvSpPr>
        <p:spPr>
          <a:xfrm>
            <a:off x="12561876" y="3820460"/>
            <a:ext cx="48012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5"/>
              <a:buFont typeface="Helvetica Neue"/>
              <a:buNone/>
            </a:pPr>
            <a:r>
              <a:rPr lang="en-US" sz="2255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GARDEN MEDIUM EXHIBITORS</a:t>
            </a:r>
            <a:endParaRPr sz="225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9"/>
          <p:cNvSpPr/>
          <p:nvPr/>
        </p:nvSpPr>
        <p:spPr>
          <a:xfrm>
            <a:off x="12561870" y="5713737"/>
            <a:ext cx="25722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5"/>
              <a:buFont typeface="Helvetica Neue"/>
              <a:buNone/>
            </a:pPr>
            <a:r>
              <a:rPr lang="en-US" sz="2255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MEDIA PARTNERS</a:t>
            </a:r>
            <a:endParaRPr sz="225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9"/>
          <p:cNvSpPr/>
          <p:nvPr/>
        </p:nvSpPr>
        <p:spPr>
          <a:xfrm>
            <a:off x="12561875" y="7566960"/>
            <a:ext cx="36159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5"/>
              <a:buFont typeface="Helvetica Neue"/>
              <a:buNone/>
            </a:pPr>
            <a:r>
              <a:rPr lang="en-US" sz="2255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THE SUPPORT OF</a:t>
            </a:r>
            <a:endParaRPr sz="225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2591124" y="5725460"/>
            <a:ext cx="24453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5"/>
              <a:buFont typeface="Helvetica Neue"/>
              <a:buNone/>
            </a:pPr>
            <a:r>
              <a:rPr lang="en-US" sz="2255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ELITE PARTNERS</a:t>
            </a:r>
            <a:endParaRPr sz="225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19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0111" y="3972860"/>
            <a:ext cx="6896962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9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99987" y="7719360"/>
            <a:ext cx="5487086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9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956619" y="3972860"/>
            <a:ext cx="4801200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9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41905" y="5877860"/>
            <a:ext cx="6515914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9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029403" y="7719360"/>
            <a:ext cx="5728416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9" descr="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144143" y="5877860"/>
            <a:ext cx="6642930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9" descr=" 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591124" y="4379260"/>
            <a:ext cx="9195949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9" descr=" 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591124" y="8138460"/>
            <a:ext cx="4013702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9" descr=" 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561870" y="4290360"/>
            <a:ext cx="4013702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9" descr=" 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2561870" y="6417610"/>
            <a:ext cx="2235479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9" descr=" 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2529363" y="8193370"/>
            <a:ext cx="9195949" cy="7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9" descr=" 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591124" y="6208060"/>
            <a:ext cx="5563295" cy="9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636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16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298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6"/>
          <p:cNvSpPr/>
          <p:nvPr/>
        </p:nvSpPr>
        <p:spPr>
          <a:xfrm>
            <a:off x="2029274" y="7076894"/>
            <a:ext cx="94755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6"/>
          <p:cNvSpPr/>
          <p:nvPr/>
        </p:nvSpPr>
        <p:spPr>
          <a:xfrm>
            <a:off x="1602357" y="4277683"/>
            <a:ext cx="86739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 the global community shaping the </a:t>
            </a:r>
            <a:r>
              <a:rPr lang="en-US" sz="4800" b="1" i="0" u="none" strike="noStrike" cap="non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 of sustainable cities.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6"/>
          <p:cNvSpPr/>
          <p:nvPr/>
        </p:nvSpPr>
        <p:spPr>
          <a:xfrm>
            <a:off x="1639493" y="6556647"/>
            <a:ext cx="7267452" cy="125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216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Contact WGIC 2026 Sponsorship Team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6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6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16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8118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6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6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19607" y="2318593"/>
            <a:ext cx="1027058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6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6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16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6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16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75407" y="2212578"/>
            <a:ext cx="1046789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6"/>
          <p:cNvSpPr/>
          <p:nvPr/>
        </p:nvSpPr>
        <p:spPr>
          <a:xfrm>
            <a:off x="9853008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16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53008" y="2360166"/>
            <a:ext cx="1705436" cy="49159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6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6"/>
          <p:cNvSpPr/>
          <p:nvPr/>
        </p:nvSpPr>
        <p:spPr>
          <a:xfrm>
            <a:off x="1656148" y="7435491"/>
            <a:ext cx="8912400" cy="59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+34 623 04 90 22</a:t>
            </a:r>
            <a:endParaRPr sz="32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2" name="Google Shape;352;p16"/>
          <p:cNvSpPr/>
          <p:nvPr/>
        </p:nvSpPr>
        <p:spPr>
          <a:xfrm>
            <a:off x="5490294" y="7308144"/>
            <a:ext cx="8912400" cy="72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lang="en-US" sz="3200" b="0" i="0" u="sng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sponsorship@wgic26.org</a:t>
            </a:r>
            <a:endParaRPr sz="32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16" descr="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3070" y="8913697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6"/>
          <p:cNvSpPr/>
          <p:nvPr/>
        </p:nvSpPr>
        <p:spPr>
          <a:xfrm>
            <a:off x="2083070" y="10737521"/>
            <a:ext cx="85863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6"/>
          <p:cNvSpPr/>
          <p:nvPr/>
        </p:nvSpPr>
        <p:spPr>
          <a:xfrm>
            <a:off x="1571219" y="9519408"/>
            <a:ext cx="10656600" cy="24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Helvetica Neue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World Green Infrastructure Congress</a:t>
            </a:r>
            <a:r>
              <a:rPr lang="en-US" sz="4800" b="1" i="0" u="none" strike="noStrike" cap="non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2026 Barcelona/Lleida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6"/>
          <p:cNvSpPr/>
          <p:nvPr/>
        </p:nvSpPr>
        <p:spPr>
          <a:xfrm>
            <a:off x="1698510" y="11055163"/>
            <a:ext cx="43059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October 27-30, 2026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6"/>
          <p:cNvSpPr/>
          <p:nvPr/>
        </p:nvSpPr>
        <p:spPr>
          <a:xfrm>
            <a:off x="1757089" y="11705758"/>
            <a:ext cx="8912281" cy="414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wgic26.barcelona</a:t>
            </a:r>
            <a:endParaRPr sz="3200" b="0" i="0" u="sng" strike="noStrike" cap="non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8" name="Google Shape;358;p16" descr="Sustainable Real Estate in Barcelona | Harper Real Estate - Harper Real  Estat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877076" y="0"/>
            <a:ext cx="12540173" cy="1376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636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2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298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2083060" y="6616700"/>
            <a:ext cx="8586273" cy="50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2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3060" y="65786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2"/>
          <p:cNvSpPr/>
          <p:nvPr/>
        </p:nvSpPr>
        <p:spPr>
          <a:xfrm>
            <a:off x="2083048" y="7124700"/>
            <a:ext cx="103482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Cities Are Facing Unprecedented </a:t>
            </a:r>
            <a:r>
              <a:rPr lang="en-US" sz="4800" b="1" i="0" u="none" strike="noStrike" cap="non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Environmental Challenges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2083049" y="9182100"/>
            <a:ext cx="9703200" cy="24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Cities around the world are facing major environmental pressures: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Climate change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Heat islands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Biodiversity loss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2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8094" y="1673969"/>
            <a:ext cx="1826759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9607" y="2318593"/>
            <a:ext cx="1027058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86528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"/>
          <p:cNvSpPr/>
          <p:nvPr/>
        </p:nvSpPr>
        <p:spPr>
          <a:xfrm>
            <a:off x="7720097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2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57953" y="2238524"/>
            <a:ext cx="948790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"/>
          <p:cNvSpPr/>
          <p:nvPr/>
        </p:nvSpPr>
        <p:spPr>
          <a:xfrm>
            <a:off x="8684475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2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75445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"/>
          <p:cNvSpPr/>
          <p:nvPr/>
        </p:nvSpPr>
        <p:spPr>
          <a:xfrm>
            <a:off x="9853021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2" descr="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53021" y="2360166"/>
            <a:ext cx="1705424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2" descr=" 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730416" y="0"/>
            <a:ext cx="10656634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636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3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298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3"/>
          <p:cNvSpPr/>
          <p:nvPr/>
        </p:nvSpPr>
        <p:spPr>
          <a:xfrm>
            <a:off x="2083060" y="4394200"/>
            <a:ext cx="85863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3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3060" y="38989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"/>
          <p:cNvSpPr/>
          <p:nvPr/>
        </p:nvSpPr>
        <p:spPr>
          <a:xfrm>
            <a:off x="2083060" y="4140200"/>
            <a:ext cx="83958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Rapidly Expanding </a:t>
            </a:r>
            <a:r>
              <a:rPr lang="en-US" sz="4800" b="1" i="0" u="none" strike="noStrike" cap="non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Green Infrastructure Market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2083050" y="6350000"/>
            <a:ext cx="10656600" cy="24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facts: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European Green Deal mobilizes hundreds of billions of euros in climate investment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EU Biodiversity Strategy 2030 promotes nature-based solutions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Cities across Europe are investing heavily in urban resilience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2083060" y="9969500"/>
            <a:ext cx="8688000" cy="20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Example investment areas: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sustainable urban drainage systems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green roofs and walls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biodiversity infrastructure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climate-adapted public spaces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3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8094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9607" y="2318593"/>
            <a:ext cx="1027067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3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3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75407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"/>
          <p:cNvSpPr/>
          <p:nvPr/>
        </p:nvSpPr>
        <p:spPr>
          <a:xfrm>
            <a:off x="9853033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3" descr="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53033" y="2360166"/>
            <a:ext cx="1705420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" descr=" 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730416" y="0"/>
            <a:ext cx="10656632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636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4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1663"/>
            <a:ext cx="24387048" cy="1443691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2083060" y="5588000"/>
            <a:ext cx="8586273" cy="6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4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3060" y="3929529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4"/>
          <p:cNvSpPr/>
          <p:nvPr/>
        </p:nvSpPr>
        <p:spPr>
          <a:xfrm>
            <a:off x="2083060" y="4191000"/>
            <a:ext cx="71256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lang="en-US" sz="4800" b="1" i="0" u="none" strike="noStrike" cap="non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Global Platform</a:t>
            </a:r>
            <a:r>
              <a:rPr lang="en-US" sz="4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 Green Infrastructure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2083060" y="7170747"/>
            <a:ext cx="8688000" cy="24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World Green Infrastructure Congress brings together: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leading researchers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city governments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engineering firms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environmental agencies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infrastructure companies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4"/>
          <p:cNvSpPr/>
          <p:nvPr/>
        </p:nvSpPr>
        <p:spPr>
          <a:xfrm>
            <a:off x="2083060" y="10401300"/>
            <a:ext cx="8687886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facts: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international participation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attendees from more than 30 countries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4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4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8094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4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9607" y="2318593"/>
            <a:ext cx="1027067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4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4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75407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"/>
          <p:cNvSpPr/>
          <p:nvPr/>
        </p:nvSpPr>
        <p:spPr>
          <a:xfrm>
            <a:off x="9853033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4" descr="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53033" y="2360166"/>
            <a:ext cx="1705420" cy="49159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/>
          <p:nvPr/>
        </p:nvSpPr>
        <p:spPr>
          <a:xfrm>
            <a:off x="13243985" y="3929529"/>
            <a:ext cx="8586300" cy="6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4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43985" y="4120029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/>
          <p:nvPr/>
        </p:nvSpPr>
        <p:spPr>
          <a:xfrm>
            <a:off x="13243985" y="4437529"/>
            <a:ext cx="71256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Highly Specialized </a:t>
            </a:r>
            <a:r>
              <a:rPr lang="en-US" sz="4800" b="1" i="0" u="none" strike="noStrike" cap="non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International Audience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13243985" y="6723529"/>
            <a:ext cx="8688000" cy="16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Typical audience distribution: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45–55% academia and research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20–30% private sector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15–20% public sector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13243985" y="9758829"/>
            <a:ext cx="8688000" cy="24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sectors represented: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engineering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construction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planning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landscape architecture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water management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636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298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/>
          <p:nvPr/>
        </p:nvSpPr>
        <p:spPr>
          <a:xfrm>
            <a:off x="2083060" y="7429500"/>
            <a:ext cx="8586300" cy="42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5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3060" y="58674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2083060" y="6184900"/>
            <a:ext cx="71256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lang="en-US" sz="4800" b="1" i="0" u="none" strike="noStrike" cap="non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Attends</a:t>
            </a:r>
            <a:r>
              <a:rPr lang="en-US" sz="4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WGIC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2083060" y="8775700"/>
            <a:ext cx="86880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Participants typically include: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city planners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environmental agencies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infrastructure engineers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architects and landscape architects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researchers and policy experts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technology providers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5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8094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9607" y="2318593"/>
            <a:ext cx="1027067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5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5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75407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>
            <a:off x="9853033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5" descr="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53033" y="2360166"/>
            <a:ext cx="1705420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 descr=" 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730416" y="0"/>
            <a:ext cx="10656632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63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6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298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6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8094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19607" y="2318593"/>
            <a:ext cx="1027067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6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6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6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75407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/>
          <p:nvPr/>
        </p:nvSpPr>
        <p:spPr>
          <a:xfrm>
            <a:off x="9853033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6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53033" y="2360166"/>
            <a:ext cx="1705420" cy="49159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/>
          <p:nvPr/>
        </p:nvSpPr>
        <p:spPr>
          <a:xfrm>
            <a:off x="2083060" y="3695700"/>
            <a:ext cx="8586300" cy="76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6" descr="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3060" y="36576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/>
          <p:nvPr/>
        </p:nvSpPr>
        <p:spPr>
          <a:xfrm>
            <a:off x="2083060" y="3987800"/>
            <a:ext cx="71256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lang="en-US" sz="4800" b="1" i="0" u="none" strike="noStrike" cap="non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you cannot miss </a:t>
            </a:r>
            <a:r>
              <a:rPr lang="en-US" sz="4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Barcelona WGIC26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2083060" y="5829300"/>
            <a:ext cx="86880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685800" marR="0" lvl="1" indent="-3429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Gaudi’s Year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Barcelona World Architecture Capital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2083060" y="6896100"/>
            <a:ext cx="8687886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Interactive Workshops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2083060" y="7708900"/>
            <a:ext cx="95136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Global South: Designing the green infrastructures of the Global South through a genuine partnership based on mutual learning, co-creation of knowledge, and equitable benefit sharing.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/>
          <p:nvPr/>
        </p:nvSpPr>
        <p:spPr>
          <a:xfrm>
            <a:off x="2083060" y="9737909"/>
            <a:ext cx="95136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Health and Well being: Connecting health and green infrastructure sectors. Designing to connect with nature (biophilia criteria) and avoiding the negative impact of the lack of nature.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6"/>
          <p:cNvSpPr/>
          <p:nvPr/>
        </p:nvSpPr>
        <p:spPr>
          <a:xfrm>
            <a:off x="2083060" y="11264900"/>
            <a:ext cx="95136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  conflict and Disaster Recovery: How can green infrastructure contribute to social and environmental recovery after crisis situations due to conflicts or disasters.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6" descr="Cómo visitar La Pedrera (Casa Milà) en Barcelona: tipos de entrada,  precios, horarios, curiosidades y nuestra experiencia - RandomTrip"/>
          <p:cNvPicPr preferRelativeResize="0"/>
          <p:nvPr/>
        </p:nvPicPr>
        <p:blipFill rotWithShape="1">
          <a:blip r:embed="rId12">
            <a:alphaModFix/>
          </a:blip>
          <a:srcRect l="24706" r="19839"/>
          <a:stretch/>
        </p:blipFill>
        <p:spPr>
          <a:xfrm>
            <a:off x="12981172" y="0"/>
            <a:ext cx="11403795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636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7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298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/>
          <p:nvPr/>
        </p:nvSpPr>
        <p:spPr>
          <a:xfrm>
            <a:off x="2083060" y="4978400"/>
            <a:ext cx="8586273" cy="66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7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3060" y="39497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/>
          <p:nvPr/>
        </p:nvSpPr>
        <p:spPr>
          <a:xfrm>
            <a:off x="2083047" y="4191000"/>
            <a:ext cx="90336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lang="en-US" sz="4800" b="1" i="0" u="none" strike="noStrike" cap="none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Barcelona: </a:t>
            </a:r>
            <a:r>
              <a:rPr lang="en-US" sz="4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Living Laboratory for Sustainable Cities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2083060" y="7065433"/>
            <a:ext cx="8688000" cy="20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Barcelona is recognized globally for leadership in: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planning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sustainable mobility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climate adaptation strategies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nature-based solutions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7"/>
          <p:cNvSpPr/>
          <p:nvPr/>
        </p:nvSpPr>
        <p:spPr>
          <a:xfrm>
            <a:off x="2083060" y="9994900"/>
            <a:ext cx="8687886" cy="16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initiatives include: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Superblocks (Superilles)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Barcelona Nature Plan 2030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Blue-green infrastructure initiatives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7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8094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9607" y="2318593"/>
            <a:ext cx="1027067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7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7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7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75407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7"/>
          <p:cNvSpPr/>
          <p:nvPr/>
        </p:nvSpPr>
        <p:spPr>
          <a:xfrm>
            <a:off x="9853033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7" descr="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53033" y="2360166"/>
            <a:ext cx="1705420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7" descr=" 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730416" y="0"/>
            <a:ext cx="10656632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636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8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5101176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8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2083060" y="5243525"/>
            <a:ext cx="85863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8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3060" y="5205425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8"/>
          <p:cNvSpPr/>
          <p:nvPr/>
        </p:nvSpPr>
        <p:spPr>
          <a:xfrm>
            <a:off x="2083060" y="5522925"/>
            <a:ext cx="71256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Companies </a:t>
            </a:r>
            <a:r>
              <a:rPr lang="en-US" sz="4800" b="1" i="0" u="none" strike="noStrike" cap="none" dirty="0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Sponsor WGIC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8"/>
          <p:cNvSpPr/>
          <p:nvPr/>
        </p:nvSpPr>
        <p:spPr>
          <a:xfrm>
            <a:off x="2083060" y="8418525"/>
            <a:ext cx="8687886" cy="20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Benefits: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Positioning as a leader in sustainable infrastructure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Access to international decision-makers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Opportunity to present technologies and projects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 development and partnerships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8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8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8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8094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8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8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9607" y="2318593"/>
            <a:ext cx="1027067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8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8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8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8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8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75407" y="2212578"/>
            <a:ext cx="1046766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8"/>
          <p:cNvSpPr/>
          <p:nvPr/>
        </p:nvSpPr>
        <p:spPr>
          <a:xfrm>
            <a:off x="9853033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8" descr="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53033" y="2360166"/>
            <a:ext cx="1705420" cy="49159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8"/>
          <p:cNvSpPr/>
          <p:nvPr/>
        </p:nvSpPr>
        <p:spPr>
          <a:xfrm>
            <a:off x="13147300" y="5219700"/>
            <a:ext cx="8586300" cy="48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8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47300" y="51816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8"/>
          <p:cNvSpPr/>
          <p:nvPr/>
        </p:nvSpPr>
        <p:spPr>
          <a:xfrm>
            <a:off x="13147300" y="5499100"/>
            <a:ext cx="71256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lang="en-US" sz="4800" b="1" i="0" u="none" strike="noStrike" cap="none" dirty="0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Multiple Opportunities </a:t>
            </a:r>
            <a:r>
              <a:rPr lang="en-US" sz="48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Interaction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"/>
          <p:cNvSpPr/>
          <p:nvPr/>
        </p:nvSpPr>
        <p:spPr>
          <a:xfrm>
            <a:off x="13147300" y="8775700"/>
            <a:ext cx="8687886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Sponsors gain visibility through: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plenary sessions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sponsored panels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exhibition booths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networking receptions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gala dinner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technical visits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636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9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9"/>
          <p:cNvSpPr/>
          <p:nvPr/>
        </p:nvSpPr>
        <p:spPr>
          <a:xfrm>
            <a:off x="0" y="13246100"/>
            <a:ext cx="24387048" cy="469900"/>
          </a:xfrm>
          <a:prstGeom prst="rect">
            <a:avLst/>
          </a:prstGeom>
          <a:solidFill>
            <a:srgbClr val="193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9"/>
          <p:cNvSpPr/>
          <p:nvPr/>
        </p:nvSpPr>
        <p:spPr>
          <a:xfrm>
            <a:off x="2083060" y="5778500"/>
            <a:ext cx="8586300" cy="3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9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3060" y="5740400"/>
            <a:ext cx="1587698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9"/>
          <p:cNvSpPr/>
          <p:nvPr/>
        </p:nvSpPr>
        <p:spPr>
          <a:xfrm>
            <a:off x="2083060" y="6134100"/>
            <a:ext cx="81036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EF70"/>
              </a:buClr>
              <a:buSzPts val="4800"/>
              <a:buFont typeface="Helvetica Neue"/>
              <a:buNone/>
            </a:pPr>
            <a:r>
              <a:rPr lang="en-US" sz="4800" b="1" i="0" u="none" strike="noStrike" cap="none" dirty="0">
                <a:solidFill>
                  <a:srgbClr val="6DEF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 Visibility </a:t>
            </a:r>
            <a:r>
              <a:rPr lang="en-US" sz="48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Sponsors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9"/>
          <p:cNvSpPr/>
          <p:nvPr/>
        </p:nvSpPr>
        <p:spPr>
          <a:xfrm>
            <a:off x="2083060" y="9182100"/>
            <a:ext cx="8687886" cy="2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Examples: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stage branding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exhibition presence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 branding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website promotion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42900" algn="l" rtl="0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 marketing exposure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2083060" y="2082800"/>
            <a:ext cx="9475384" cy="9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2083060" y="2088108"/>
            <a:ext cx="1656823" cy="9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9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8118" y="1673969"/>
            <a:ext cx="1826746" cy="182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9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9740" y="2082800"/>
            <a:ext cx="21235" cy="9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9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9607" y="2318593"/>
            <a:ext cx="1027058" cy="52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9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86516" y="2266504"/>
            <a:ext cx="1593706" cy="63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9"/>
          <p:cNvSpPr/>
          <p:nvPr/>
        </p:nvSpPr>
        <p:spPr>
          <a:xfrm>
            <a:off x="7720084" y="2275681"/>
            <a:ext cx="624520" cy="61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9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57941" y="2238524"/>
            <a:ext cx="948799" cy="6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9"/>
          <p:cNvSpPr/>
          <p:nvPr/>
        </p:nvSpPr>
        <p:spPr>
          <a:xfrm>
            <a:off x="8684462" y="2302520"/>
            <a:ext cx="828690" cy="55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9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75407" y="2212578"/>
            <a:ext cx="1046789" cy="73864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9"/>
          <p:cNvSpPr/>
          <p:nvPr/>
        </p:nvSpPr>
        <p:spPr>
          <a:xfrm>
            <a:off x="9853008" y="2383780"/>
            <a:ext cx="1705420" cy="39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9" descr="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53008" y="2360166"/>
            <a:ext cx="1705436" cy="49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9" descr="Venue images 1"/>
          <p:cNvPicPr preferRelativeResize="0"/>
          <p:nvPr/>
        </p:nvPicPr>
        <p:blipFill rotWithShape="1">
          <a:blip r:embed="rId12">
            <a:alphaModFix/>
          </a:blip>
          <a:srcRect l="7871" r="5469"/>
          <a:stretch/>
        </p:blipFill>
        <p:spPr>
          <a:xfrm>
            <a:off x="12958503" y="0"/>
            <a:ext cx="1140095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1160</Words>
  <Application>Microsoft Office PowerPoint</Application>
  <PresentationFormat>Personalizado</PresentationFormat>
  <Paragraphs>233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Helvetica Neue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Marina deusedas</dc:creator>
  <cp:lastModifiedBy>Marina Deusedas Sedó</cp:lastModifiedBy>
  <cp:revision>3</cp:revision>
  <dcterms:modified xsi:type="dcterms:W3CDTF">2026-06-01T04:59:53Z</dcterms:modified>
</cp:coreProperties>
</file>